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82" r:id="rId2"/>
    <p:sldId id="310" r:id="rId3"/>
    <p:sldId id="321" r:id="rId4"/>
    <p:sldId id="318" r:id="rId5"/>
    <p:sldId id="337" r:id="rId6"/>
    <p:sldId id="339" r:id="rId7"/>
    <p:sldId id="341" r:id="rId8"/>
    <p:sldId id="340" r:id="rId9"/>
    <p:sldId id="34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2" autoAdjust="0"/>
    <p:restoredTop sz="93605" autoAdjust="0"/>
  </p:normalViewPr>
  <p:slideViewPr>
    <p:cSldViewPr snapToGrid="0" showGuides="1">
      <p:cViewPr>
        <p:scale>
          <a:sx n="190" d="100"/>
          <a:sy n="190" d="100"/>
        </p:scale>
        <p:origin x="480" y="512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6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913324192992851"/>
          <c:y val="5.0755818740432931E-2"/>
          <c:w val="0.76754458778304757"/>
          <c:h val="0.732200861895715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CV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  <a:sp3d/>
          </c:spPr>
          <c:invertIfNegative val="0"/>
          <c:val>
            <c:numRef>
              <c:f>Sheet1!$B$2:$B$12</c:f>
              <c:numCache>
                <c:formatCode>General</c:formatCode>
                <c:ptCount val="11"/>
                <c:pt idx="0">
                  <c:v>0.7</c:v>
                </c:pt>
                <c:pt idx="1">
                  <c:v>1.5</c:v>
                </c:pt>
                <c:pt idx="2">
                  <c:v>1.5</c:v>
                </c:pt>
                <c:pt idx="3">
                  <c:v>1.95</c:v>
                </c:pt>
                <c:pt idx="4">
                  <c:v>1.76</c:v>
                </c:pt>
                <c:pt idx="5">
                  <c:v>2.1800000000000002</c:v>
                </c:pt>
                <c:pt idx="6">
                  <c:v>2.11</c:v>
                </c:pt>
                <c:pt idx="7">
                  <c:v>2.6</c:v>
                </c:pt>
                <c:pt idx="8">
                  <c:v>2.8</c:v>
                </c:pt>
                <c:pt idx="9">
                  <c:v>2.85</c:v>
                </c:pt>
                <c:pt idx="10">
                  <c:v>2.52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07-EE45-9737-D90B95C4F7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DFT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Sheet1!$C$2:$C$12</c:f>
              <c:numCache>
                <c:formatCode>General</c:formatCode>
                <c:ptCount val="11"/>
                <c:pt idx="0">
                  <c:v>0.77</c:v>
                </c:pt>
                <c:pt idx="1">
                  <c:v>1.54</c:v>
                </c:pt>
                <c:pt idx="2">
                  <c:v>1.59</c:v>
                </c:pt>
                <c:pt idx="3">
                  <c:v>2</c:v>
                </c:pt>
                <c:pt idx="4">
                  <c:v>1.72</c:v>
                </c:pt>
                <c:pt idx="5">
                  <c:v>2.23</c:v>
                </c:pt>
                <c:pt idx="6">
                  <c:v>2.16</c:v>
                </c:pt>
                <c:pt idx="7">
                  <c:v>2.67</c:v>
                </c:pt>
                <c:pt idx="8">
                  <c:v>2.52</c:v>
                </c:pt>
                <c:pt idx="9">
                  <c:v>2.48</c:v>
                </c:pt>
                <c:pt idx="1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07-EE45-9737-D90B95C4F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12101680"/>
        <c:axId val="1512405616"/>
        <c:axId val="0"/>
      </c:bar3DChart>
      <c:catAx>
        <c:axId val="151210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chemeClr val="tx1">
                        <a:lumMod val="50000"/>
                      </a:schemeClr>
                    </a:solidFill>
                  </a:rPr>
                  <a:t>HBE #</a:t>
                </a:r>
              </a:p>
            </c:rich>
          </c:tx>
          <c:layout>
            <c:manualLayout>
              <c:xMode val="edge"/>
              <c:yMode val="edge"/>
              <c:x val="0.48888770435092882"/>
              <c:y val="0.89310767160161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405616"/>
        <c:crosses val="autoZero"/>
        <c:auto val="1"/>
        <c:lblAlgn val="ctr"/>
        <c:lblOffset val="100"/>
        <c:noMultiLvlLbl val="0"/>
      </c:catAx>
      <c:valAx>
        <c:axId val="151240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err="1">
                    <a:solidFill>
                      <a:schemeClr val="tx1">
                        <a:lumMod val="50000"/>
                      </a:schemeClr>
                    </a:solidFill>
                  </a:rPr>
                  <a:t>E</a:t>
                </a:r>
                <a:r>
                  <a:rPr lang="en-US" sz="1400" cap="none" baseline="30000" dirty="0" err="1">
                    <a:solidFill>
                      <a:schemeClr val="tx1">
                        <a:lumMod val="50000"/>
                      </a:schemeClr>
                    </a:solidFill>
                  </a:rPr>
                  <a:t>ox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 (V </a:t>
                </a:r>
                <a:r>
                  <a:rPr lang="en-US" sz="1400" cap="none" dirty="0">
                    <a:solidFill>
                      <a:schemeClr val="tx1">
                        <a:lumMod val="50000"/>
                      </a:schemeClr>
                    </a:solidFill>
                  </a:rPr>
                  <a:t>vs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. NHE)</a:t>
                </a:r>
              </a:p>
            </c:rich>
          </c:tx>
          <c:layout>
            <c:manualLayout>
              <c:xMode val="edge"/>
              <c:yMode val="edge"/>
              <c:x val="3.8396641109695565E-3"/>
              <c:y val="0.200653169119855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0388098149364917"/>
          <c:y val="5.4004037685060569E-2"/>
          <c:w val="0.33468897868204678"/>
          <c:h val="0.13683613728129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3.png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chart" Target="../charts/chart1.xml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1079F8-69F6-E44A-A846-8E03025AF4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8796" y="440488"/>
            <a:ext cx="4546686" cy="491790"/>
          </a:xfrm>
        </p:spPr>
        <p:txBody>
          <a:bodyPr>
            <a:noAutofit/>
          </a:bodyPr>
          <a:lstStyle/>
          <a:p>
            <a:r>
              <a:rPr lang="en-US" sz="1400" cap="none" dirty="0"/>
              <a:t>AI Science Tutorial 2021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DC9B36-595E-8144-8381-49D44148C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66825"/>
            <a:ext cx="5740781" cy="2029968"/>
          </a:xfrm>
        </p:spPr>
        <p:txBody>
          <a:bodyPr>
            <a:normAutofit/>
          </a:bodyPr>
          <a:lstStyle/>
          <a:p>
            <a:r>
              <a:rPr lang="en-US" sz="2000" u="sng" dirty="0"/>
              <a:t>Case study</a:t>
            </a:r>
            <a:r>
              <a:rPr lang="en-US" sz="2000" dirty="0"/>
              <a:t>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Active Learning via Bayesian Optimization for Discovery of Energy Storage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B51FF-B141-E040-BB49-2B7DEB166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7B6034-D797-9F44-A4DD-3BFA585C94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1025" y="3370781"/>
            <a:ext cx="1829861" cy="521118"/>
          </a:xfrm>
        </p:spPr>
        <p:txBody>
          <a:bodyPr anchor="t">
            <a:noAutofit/>
          </a:bodyPr>
          <a:lstStyle/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Hieu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A. Doan	</a:t>
            </a:r>
          </a:p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Garvit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Agarwal	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F0AE03FB-0C22-7A48-BA1E-9F05DE1B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10" y="1044800"/>
            <a:ext cx="3082192" cy="409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83AA86-2FB1-2D42-BFB5-5CB448E5F9F4}"/>
              </a:ext>
            </a:extLst>
          </p:cNvPr>
          <p:cNvSpPr txBox="1"/>
          <p:nvPr/>
        </p:nvSpPr>
        <p:spPr>
          <a:xfrm>
            <a:off x="1646850" y="4103589"/>
            <a:ext cx="2447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Molecular Materials Group</a:t>
            </a:r>
          </a:p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Materials Science Division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1F6AD8-F9AD-7A48-998F-71852FE48002}"/>
              </a:ext>
            </a:extLst>
          </p:cNvPr>
          <p:cNvSpPr/>
          <p:nvPr/>
        </p:nvSpPr>
        <p:spPr>
          <a:xfrm>
            <a:off x="5368192" y="4757881"/>
            <a:ext cx="3305910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04800" indent="-304800" algn="ctr"/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Doan, Agarwal, Qian,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Counihan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, Rodríguez-López, Moore, &amp;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Assary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. (2020). https://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doi.org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/10.1021/acs.chemmater.0c00768</a:t>
            </a:r>
            <a:endParaRPr lang="en-US" sz="800" dirty="0">
              <a:solidFill>
                <a:schemeClr val="tx1">
                  <a:lumMod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28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40CC3E-1B23-E847-B407-C4240EA86D86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6" name="图片 3">
              <a:extLst>
                <a:ext uri="{FF2B5EF4-FFF2-40B4-BE49-F238E27FC236}">
                  <a16:creationId xmlns:a16="http://schemas.microsoft.com/office/drawing/2014/main" id="{BB840B6D-79EA-EA45-AFC8-248DFA1FD75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图片 1">
              <a:extLst>
                <a:ext uri="{FF2B5EF4-FFF2-40B4-BE49-F238E27FC236}">
                  <a16:creationId xmlns:a16="http://schemas.microsoft.com/office/drawing/2014/main" id="{B777865E-BB0F-8448-9741-F548A30E06DC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451B67E-4347-2443-9CE7-E477E542E971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890ABC0-34B9-244D-BA6C-28F408FC6D56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6ED0B5-A170-F041-A738-E426FEE37BAE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321C78F-BE43-774B-9D4C-166217744A0A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C9EA8DA7-FE9A-C449-8B37-395CE9E4451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F81B072-7FA6-DB42-95AC-BE177D22F28D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EAEE39-FDF9-084E-A17A-5126947BD1EF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03971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4370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C262B2F-81A4-724E-910E-F0AF207EEECF}"/>
              </a:ext>
            </a:extLst>
          </p:cNvPr>
          <p:cNvGrpSpPr/>
          <p:nvPr/>
        </p:nvGrpSpPr>
        <p:grpSpPr>
          <a:xfrm>
            <a:off x="2304482" y="2571750"/>
            <a:ext cx="4191877" cy="707886"/>
            <a:chOff x="2304482" y="2571750"/>
            <a:chExt cx="4191877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4CCBA-DBF6-AD46-A023-2FDEED798CC9}"/>
                </a:ext>
              </a:extLst>
            </p:cNvPr>
            <p:cNvSpPr txBox="1"/>
            <p:nvPr/>
          </p:nvSpPr>
          <p:spPr>
            <a:xfrm>
              <a:off x="2304482" y="2571750"/>
              <a:ext cx="4191877" cy="7078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 </a:t>
              </a:r>
              <a:r>
                <a:rPr lang="en-US" sz="1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-Me, -Et,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-Ph, -CN, -Eth,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-H, -Me, -Ph,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-Br, -CN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-N(Me)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-CN, -NO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4 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-Me, -Ph, CN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9A10D3-6F4E-8D43-8C6F-D65DDD0F58A8}"/>
                </a:ext>
              </a:extLst>
            </p:cNvPr>
            <p:cNvSpPr txBox="1"/>
            <p:nvPr/>
          </p:nvSpPr>
          <p:spPr>
            <a:xfrm>
              <a:off x="5359509" y="2765140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&gt; 1000 HBEs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2A2FA0D7-350C-284C-BDAB-B9F19ADC97C3}"/>
                </a:ext>
              </a:extLst>
            </p:cNvPr>
            <p:cNvSpPr/>
            <p:nvPr/>
          </p:nvSpPr>
          <p:spPr>
            <a:xfrm>
              <a:off x="5303053" y="2607805"/>
              <a:ext cx="124914" cy="591671"/>
            </a:xfrm>
            <a:prstGeom prst="rightBrac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4ADD0F-78DA-D049-B916-4267AF6BAFC2}"/>
              </a:ext>
            </a:extLst>
          </p:cNvPr>
          <p:cNvSpPr txBox="1"/>
          <p:nvPr/>
        </p:nvSpPr>
        <p:spPr>
          <a:xfrm>
            <a:off x="378940" y="716953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1. Large space of molecular candidates</a:t>
            </a:r>
            <a:endParaRPr lang="en-US" sz="1600" b="1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5A133F-1E99-654B-83F2-1F19506FCAEB}"/>
              </a:ext>
            </a:extLst>
          </p:cNvPr>
          <p:cNvGrpSpPr/>
          <p:nvPr/>
        </p:nvGrpSpPr>
        <p:grpSpPr>
          <a:xfrm>
            <a:off x="614916" y="1370940"/>
            <a:ext cx="7845811" cy="1130434"/>
            <a:chOff x="614916" y="1370940"/>
            <a:chExt cx="7845811" cy="113043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686E0E0D-7569-CC40-B3B5-AE01D679D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916" y="1611605"/>
              <a:ext cx="1766454" cy="88976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296D7-36A1-4E45-9693-1D6501618339}"/>
                </a:ext>
              </a:extLst>
            </p:cNvPr>
            <p:cNvSpPr/>
            <p:nvPr/>
          </p:nvSpPr>
          <p:spPr>
            <a:xfrm>
              <a:off x="3734312" y="1871823"/>
              <a:ext cx="461157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﻿[</a:t>
              </a:r>
              <a:r>
                <a:rPr lang="en-US" sz="1400" b="1" dirty="0"/>
                <a:t>R3</a:t>
              </a:r>
              <a:r>
                <a:rPr lang="en-US" sz="1400" dirty="0"/>
                <a:t>]C1=CC=C(C([</a:t>
              </a:r>
              <a:r>
                <a:rPr lang="en-US" sz="1400" b="1" dirty="0"/>
                <a:t>R4</a:t>
              </a:r>
              <a:r>
                <a:rPr lang="en-US" sz="1400" dirty="0"/>
                <a:t>])([</a:t>
              </a:r>
              <a:r>
                <a:rPr lang="en-US" sz="1400" b="1" dirty="0"/>
                <a:t>R5</a:t>
              </a:r>
              <a:r>
                <a:rPr lang="en-US" sz="1400" dirty="0"/>
                <a:t>])C([</a:t>
              </a:r>
              <a:r>
                <a:rPr lang="en-US" sz="1400" b="1" dirty="0"/>
                <a:t>R2</a:t>
              </a:r>
              <a:r>
                <a:rPr lang="en-US" sz="1400" dirty="0"/>
                <a:t>])-[O][</a:t>
              </a:r>
              <a:r>
                <a:rPr lang="en-US" sz="1400" b="1" dirty="0"/>
                <a:t>R1</a:t>
              </a:r>
              <a:r>
                <a:rPr lang="en-US" sz="1400" dirty="0"/>
                <a:t>])C=C1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/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3448" r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112F72-ACB2-1242-A1B9-CBA8425B3130}"/>
                </a:ext>
              </a:extLst>
            </p:cNvPr>
            <p:cNvSpPr txBox="1"/>
            <p:nvPr/>
          </p:nvSpPr>
          <p:spPr>
            <a:xfrm>
              <a:off x="3247440" y="1490255"/>
              <a:ext cx="5213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u="sng" dirty="0"/>
                <a:t>SMILES (Simplified Molecular-Input Line Entry System)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043C5-46C4-F943-A8D3-E3F4042277C0}"/>
                </a:ext>
              </a:extLst>
            </p:cNvPr>
            <p:cNvSpPr txBox="1"/>
            <p:nvPr/>
          </p:nvSpPr>
          <p:spPr>
            <a:xfrm>
              <a:off x="1006451" y="1370940"/>
              <a:ext cx="1069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HBE scaffold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B060B42-E8BB-9545-B1A4-628A4714ED8A}"/>
              </a:ext>
            </a:extLst>
          </p:cNvPr>
          <p:cNvSpPr txBox="1"/>
          <p:nvPr/>
        </p:nvSpPr>
        <p:spPr>
          <a:xfrm>
            <a:off x="378939" y="3967852"/>
            <a:ext cx="624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2. Expensive/time-consuming synthesis and characterization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9277-7C24-2741-B5DD-8FD8FB03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D0F5C-0A11-8D42-9032-47BF47CA1C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2B7625-A8A7-6C40-B95C-4F26BFD4195E}"/>
              </a:ext>
            </a:extLst>
          </p:cNvPr>
          <p:cNvSpPr txBox="1"/>
          <p:nvPr/>
        </p:nvSpPr>
        <p:spPr>
          <a:xfrm>
            <a:off x="2171237" y="4754195"/>
            <a:ext cx="665251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Use DFT calculations to quickly and reliably measure </a:t>
            </a:r>
            <a:r>
              <a:rPr lang="en-US" sz="1400" b="1" dirty="0" err="1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sz="1400" b="1" baseline="30000" dirty="0" err="1">
                <a:solidFill>
                  <a:schemeClr val="tx1">
                    <a:lumMod val="50000"/>
                  </a:schemeClr>
                </a:solidFill>
              </a:rPr>
              <a:t>ox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for HBE molecules </a:t>
            </a:r>
          </a:p>
        </p:txBody>
      </p:sp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894CC180-B998-3E4B-8E66-10506C7B6331}"/>
              </a:ext>
            </a:extLst>
          </p:cNvPr>
          <p:cNvSpPr txBox="1">
            <a:spLocks/>
          </p:cNvSpPr>
          <p:nvPr/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5E70B5-A795-4C48-A459-B00F7E209FD2}"/>
              </a:ext>
            </a:extLst>
          </p:cNvPr>
          <p:cNvGrpSpPr/>
          <p:nvPr/>
        </p:nvGrpSpPr>
        <p:grpSpPr>
          <a:xfrm>
            <a:off x="1341614" y="1040815"/>
            <a:ext cx="5096345" cy="983879"/>
            <a:chOff x="1695797" y="3164219"/>
            <a:chExt cx="5096345" cy="983879"/>
          </a:xfrm>
        </p:grpSpPr>
        <p:pic>
          <p:nvPicPr>
            <p:cNvPr id="37" name="Picture 36" descr="Chart&#10;&#10;Description automatically generated">
              <a:extLst>
                <a:ext uri="{FF2B5EF4-FFF2-40B4-BE49-F238E27FC236}">
                  <a16:creationId xmlns:a16="http://schemas.microsoft.com/office/drawing/2014/main" id="{B2FA72D9-7E2B-1E4C-9585-A29D6F257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0157"/>
            <a:stretch/>
          </p:blipFill>
          <p:spPr>
            <a:xfrm>
              <a:off x="1695797" y="3164219"/>
              <a:ext cx="5096345" cy="983879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7B44E0B-7081-1940-BABD-6B6878C0DE78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B0085F-43E9-EF45-BA61-D491F5A49544}"/>
              </a:ext>
            </a:extLst>
          </p:cNvPr>
          <p:cNvCxnSpPr>
            <a:cxnSpLocks/>
          </p:cNvCxnSpPr>
          <p:nvPr/>
        </p:nvCxnSpPr>
        <p:spPr>
          <a:xfrm>
            <a:off x="6437959" y="1582742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7811264-9B4A-9B47-8C26-164BB92ED8AD}"/>
              </a:ext>
            </a:extLst>
          </p:cNvPr>
          <p:cNvSpPr/>
          <p:nvPr/>
        </p:nvSpPr>
        <p:spPr>
          <a:xfrm>
            <a:off x="6914554" y="1296761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/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blipFill>
                <a:blip r:embed="rId3"/>
                <a:stretch>
                  <a:fillRect l="-1754" r="-175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72BB51-01A8-D94A-A51F-37CF62B0A2F4}"/>
              </a:ext>
            </a:extLst>
          </p:cNvPr>
          <p:cNvCxnSpPr>
            <a:cxnSpLocks/>
          </p:cNvCxnSpPr>
          <p:nvPr/>
        </p:nvCxnSpPr>
        <p:spPr>
          <a:xfrm>
            <a:off x="1456435" y="2116835"/>
            <a:ext cx="6134615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AAA81E-B3A9-0F47-A88C-3503779C26B6}"/>
              </a:ext>
            </a:extLst>
          </p:cNvPr>
          <p:cNvSpPr txBox="1"/>
          <p:nvPr/>
        </p:nvSpPr>
        <p:spPr>
          <a:xfrm>
            <a:off x="375895" y="584660"/>
            <a:ext cx="5279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1. Density Functional Theory (DFT) calculations starting from SMILES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E33037-AA1E-B044-AB77-5ACD2626EA64}"/>
              </a:ext>
            </a:extLst>
          </p:cNvPr>
          <p:cNvGrpSpPr/>
          <p:nvPr/>
        </p:nvGrpSpPr>
        <p:grpSpPr>
          <a:xfrm>
            <a:off x="375894" y="2164940"/>
            <a:ext cx="8262928" cy="2640514"/>
            <a:chOff x="375894" y="2164940"/>
            <a:chExt cx="8262928" cy="26405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50D714-4CA5-0B4F-A095-11DF0D0C3C47}"/>
                </a:ext>
              </a:extLst>
            </p:cNvPr>
            <p:cNvGrpSpPr/>
            <p:nvPr/>
          </p:nvGrpSpPr>
          <p:grpSpPr>
            <a:xfrm>
              <a:off x="5209459" y="2164940"/>
              <a:ext cx="3429363" cy="2640514"/>
              <a:chOff x="4209289" y="2369653"/>
              <a:chExt cx="4663440" cy="3769299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CB8AEE69-45B3-F540-AA6E-1006499D5E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48373"/>
                  </p:ext>
                </p:extLst>
              </p:nvPr>
            </p:nvGraphicFramePr>
            <p:xfrm>
              <a:off x="4209289" y="2369653"/>
              <a:ext cx="4663440" cy="37692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6239E3C-CA94-8248-8159-F87E0EE4025A}"/>
                  </a:ext>
                </a:extLst>
              </p:cNvPr>
              <p:cNvSpPr txBox="1"/>
              <p:nvPr/>
            </p:nvSpPr>
            <p:spPr>
              <a:xfrm>
                <a:off x="5104707" y="3033776"/>
                <a:ext cx="1827985" cy="395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MAE = 0.11 V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681D6-803B-334D-B799-88341143647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3301" y="2343211"/>
              <a:ext cx="2414978" cy="2215629"/>
              <a:chOff x="3897669" y="889497"/>
              <a:chExt cx="4458091" cy="409008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AA0F2BD-D2BE-174E-8C56-55FB43365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156" y="1173012"/>
                <a:ext cx="533400" cy="12827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D403B82-BFCE-F84F-83B3-247D5A136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24425" y="1173012"/>
                <a:ext cx="539750" cy="12827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0C05BB9-9082-9E4B-A7D5-52E93BA6C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044" y="1173012"/>
                <a:ext cx="552450" cy="1282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EF7A3ED-C7C0-914A-AF35-15DF3B9B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4066" y="1275704"/>
                <a:ext cx="539750" cy="11811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3AB4EA-F467-474E-8586-7895D4BFF6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6388" y="889497"/>
                <a:ext cx="533400" cy="156845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83C7CE3-0C77-AD49-969C-63119FF2F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22360" y="1452412"/>
                <a:ext cx="533400" cy="10033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E5E6668-2B22-0346-80B4-24347946C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5966" y="3213529"/>
                <a:ext cx="539750" cy="12255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3AFD5F3-C7CC-E54E-8F78-10BFCFB147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25990" y="3067479"/>
                <a:ext cx="539750" cy="137160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7C4611E-BEB3-D343-9EE1-F661CF97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36014" y="3130979"/>
                <a:ext cx="577850" cy="13081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3CD2A8E-7215-BA4F-9888-8BC0ED40D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3137" y="3029379"/>
                <a:ext cx="533400" cy="14097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202B789-50A1-6F44-ADE9-EB389B25C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5810" y="3080179"/>
                <a:ext cx="603250" cy="13589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3E913B-0667-F64E-8746-14CB826C4194}"/>
                  </a:ext>
                </a:extLst>
              </p:cNvPr>
              <p:cNvSpPr txBox="1"/>
              <p:nvPr/>
            </p:nvSpPr>
            <p:spPr>
              <a:xfrm>
                <a:off x="3897669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8FB1D7-C903-C541-BD3C-372EE294C85F}"/>
                  </a:ext>
                </a:extLst>
              </p:cNvPr>
              <p:cNvSpPr txBox="1"/>
              <p:nvPr/>
            </p:nvSpPr>
            <p:spPr>
              <a:xfrm>
                <a:off x="4695635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190BD1D-84FA-E641-B458-CDE7D0742193}"/>
                  </a:ext>
                </a:extLst>
              </p:cNvPr>
              <p:cNvSpPr txBox="1"/>
              <p:nvPr/>
            </p:nvSpPr>
            <p:spPr>
              <a:xfrm>
                <a:off x="5440556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E216579-1975-5D44-AC5B-A1AAAB033CEC}"/>
                  </a:ext>
                </a:extLst>
              </p:cNvPr>
              <p:cNvSpPr txBox="1"/>
              <p:nvPr/>
            </p:nvSpPr>
            <p:spPr>
              <a:xfrm>
                <a:off x="6220563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80B103-B88D-1747-8A56-656BD6DE56FE}"/>
                  </a:ext>
                </a:extLst>
              </p:cNvPr>
              <p:cNvSpPr txBox="1"/>
              <p:nvPr/>
            </p:nvSpPr>
            <p:spPr>
              <a:xfrm>
                <a:off x="6994974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22C-2BAD-744B-8CA0-3E2725AEFDB6}"/>
                  </a:ext>
                </a:extLst>
              </p:cNvPr>
              <p:cNvSpPr txBox="1"/>
              <p:nvPr/>
            </p:nvSpPr>
            <p:spPr>
              <a:xfrm>
                <a:off x="7760946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6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147BC9-5C46-434F-9A81-BE5EC11CFADE}"/>
                  </a:ext>
                </a:extLst>
              </p:cNvPr>
              <p:cNvSpPr txBox="1"/>
              <p:nvPr/>
            </p:nvSpPr>
            <p:spPr>
              <a:xfrm>
                <a:off x="4164368" y="450868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7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84F5CB-B0DD-0149-ABF3-2F2C4390482C}"/>
                  </a:ext>
                </a:extLst>
              </p:cNvPr>
              <p:cNvSpPr txBox="1"/>
              <p:nvPr/>
            </p:nvSpPr>
            <p:spPr>
              <a:xfrm>
                <a:off x="4966021" y="4508679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1769D3D-3E9D-E84B-A82A-7E4108F5BD89}"/>
                  </a:ext>
                </a:extLst>
              </p:cNvPr>
              <p:cNvSpPr txBox="1"/>
              <p:nvPr/>
            </p:nvSpPr>
            <p:spPr>
              <a:xfrm>
                <a:off x="5772156" y="4508678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A394C9-4F50-0146-9F8E-69EA21981C50}"/>
                  </a:ext>
                </a:extLst>
              </p:cNvPr>
              <p:cNvSpPr txBox="1"/>
              <p:nvPr/>
            </p:nvSpPr>
            <p:spPr>
              <a:xfrm>
                <a:off x="6612086" y="4504076"/>
                <a:ext cx="602801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F2FB8A9-18CB-E248-9547-55DDA180BC2A}"/>
                  </a:ext>
                </a:extLst>
              </p:cNvPr>
              <p:cNvSpPr txBox="1"/>
              <p:nvPr/>
            </p:nvSpPr>
            <p:spPr>
              <a:xfrm>
                <a:off x="7407733" y="4504076"/>
                <a:ext cx="58339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11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A1DB0A-2A9A-E24C-926D-E122C2DED76A}"/>
                </a:ext>
              </a:extLst>
            </p:cNvPr>
            <p:cNvSpPr txBox="1"/>
            <p:nvPr/>
          </p:nvSpPr>
          <p:spPr>
            <a:xfrm>
              <a:off x="375894" y="2343211"/>
              <a:ext cx="19290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/>
                <a:t>2. Good agreement between DFT-computed and experimentally measured values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AF274BA-959D-574F-A15E-39769F7696C5}"/>
              </a:ext>
            </a:extLst>
          </p:cNvPr>
          <p:cNvSpPr txBox="1"/>
          <p:nvPr/>
        </p:nvSpPr>
        <p:spPr>
          <a:xfrm>
            <a:off x="1793002" y="90935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SMILES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E3050F-8B77-C245-899B-49AF5478C281}"/>
              </a:ext>
            </a:extLst>
          </p:cNvPr>
          <p:cNvSpPr txBox="1"/>
          <p:nvPr/>
        </p:nvSpPr>
        <p:spPr>
          <a:xfrm>
            <a:off x="3189601" y="909355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3D coordinates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4A374E-269A-B548-AC58-84F1D59F4C7E}"/>
              </a:ext>
            </a:extLst>
          </p:cNvPr>
          <p:cNvSpPr txBox="1"/>
          <p:nvPr/>
        </p:nvSpPr>
        <p:spPr>
          <a:xfrm>
            <a:off x="4887322" y="899911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Geometry optimization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BA5BB8-04B0-4C4F-BBD5-A18DECFC3E15}"/>
              </a:ext>
            </a:extLst>
          </p:cNvPr>
          <p:cNvSpPr txBox="1"/>
          <p:nvPr/>
        </p:nvSpPr>
        <p:spPr>
          <a:xfrm>
            <a:off x="7171803" y="896001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</a:t>
            </a:r>
            <a:r>
              <a:rPr lang="en-US" sz="1200" i="1" baseline="30000" dirty="0" err="1"/>
              <a:t>ox</a:t>
            </a:r>
            <a:r>
              <a:rPr lang="en-US" sz="1200" i="1" dirty="0"/>
              <a:t> calculation</a:t>
            </a:r>
          </a:p>
        </p:txBody>
      </p:sp>
    </p:spTree>
    <p:extLst>
      <p:ext uri="{BB962C8B-B14F-4D97-AF65-F5344CB8AC3E}">
        <p14:creationId xmlns:p14="http://schemas.microsoft.com/office/powerpoint/2010/main" val="14363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0B63-C01C-3845-8ABE-4B06A017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for Machine Learning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9FB6F-8721-8B4D-A2BC-B46F15EBEE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5CFFF-3E95-9C43-AF6D-13C42692E76A}"/>
              </a:ext>
            </a:extLst>
          </p:cNvPr>
          <p:cNvSpPr txBox="1"/>
          <p:nvPr/>
        </p:nvSpPr>
        <p:spPr>
          <a:xfrm>
            <a:off x="1333500" y="62865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BBEC5-B3F0-B04D-8E35-7087BB608D46}"/>
              </a:ext>
            </a:extLst>
          </p:cNvPr>
          <p:cNvSpPr txBox="1"/>
          <p:nvPr/>
        </p:nvSpPr>
        <p:spPr>
          <a:xfrm>
            <a:off x="5759450" y="62865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Output/Objective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6E248-0FA5-154B-841D-D75B060D34A8}"/>
              </a:ext>
            </a:extLst>
          </p:cNvPr>
          <p:cNvSpPr txBox="1"/>
          <p:nvPr/>
        </p:nvSpPr>
        <p:spPr>
          <a:xfrm>
            <a:off x="732127" y="997746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 candidates </a:t>
            </a:r>
          </a:p>
          <a:p>
            <a:pPr algn="ctr"/>
            <a:r>
              <a:rPr lang="en-US" dirty="0"/>
              <a:t>(SMILES library)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08926-E552-084C-813C-BACD38C10645}"/>
              </a:ext>
            </a:extLst>
          </p:cNvPr>
          <p:cNvSpPr txBox="1"/>
          <p:nvPr/>
        </p:nvSpPr>
        <p:spPr>
          <a:xfrm>
            <a:off x="4438650" y="99774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Molecules w/ desired oxidation potential 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1EE2D1-5725-1043-B3C5-775669E6DC4A}"/>
              </a:ext>
            </a:extLst>
          </p:cNvPr>
          <p:cNvCxnSpPr/>
          <p:nvPr/>
        </p:nvCxnSpPr>
        <p:spPr>
          <a:xfrm>
            <a:off x="1619250" y="2155825"/>
            <a:ext cx="0" cy="83185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0CA75-A742-7944-A5F5-A77368DCCC1A}"/>
              </a:ext>
            </a:extLst>
          </p:cNvPr>
          <p:cNvSpPr txBox="1"/>
          <p:nvPr/>
        </p:nvSpPr>
        <p:spPr>
          <a:xfrm>
            <a:off x="1682313" y="2281336"/>
            <a:ext cx="6543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FE960-6554-4C44-A6F0-FE9CB81904E2}"/>
              </a:ext>
            </a:extLst>
          </p:cNvPr>
          <p:cNvSpPr txBox="1"/>
          <p:nvPr/>
        </p:nvSpPr>
        <p:spPr>
          <a:xfrm>
            <a:off x="905755" y="2977331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Feature vectors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65A0B-A5BD-B447-BD29-699065CEF0D4}"/>
              </a:ext>
            </a:extLst>
          </p:cNvPr>
          <p:cNvSpPr txBox="1"/>
          <p:nvPr/>
        </p:nvSpPr>
        <p:spPr>
          <a:xfrm>
            <a:off x="325651" y="3186808"/>
            <a:ext cx="503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u="sng" dirty="0">
                <a:solidFill>
                  <a:schemeClr val="tx1">
                    <a:lumMod val="50000"/>
                  </a:schemeClr>
                </a:solidFill>
              </a:rPr>
              <a:t>E.g.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C33E5C9-8ECF-C340-8D02-9A020B39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9" y="3643845"/>
            <a:ext cx="288946" cy="694848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FC41B088-853D-4840-8C93-1E89CA19E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76373"/>
              </p:ext>
            </p:extLst>
          </p:nvPr>
        </p:nvGraphicFramePr>
        <p:xfrm>
          <a:off x="1121135" y="3650419"/>
          <a:ext cx="2917465" cy="5840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3665">
                  <a:extLst>
                    <a:ext uri="{9D8B030D-6E8A-4147-A177-3AD203B41FA5}">
                      <a16:colId xmlns:a16="http://schemas.microsoft.com/office/drawing/2014/main" val="4221164426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863996853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6964729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46221564"/>
                    </a:ext>
                  </a:extLst>
                </a:gridCol>
              </a:tblGrid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aromatic rings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081637"/>
                  </a:ext>
                </a:extLst>
              </a:tr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67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62DA51A-DCB6-6645-830E-AC9BEB81F5C2}"/>
              </a:ext>
            </a:extLst>
          </p:cNvPr>
          <p:cNvSpPr txBox="1"/>
          <p:nvPr/>
        </p:nvSpPr>
        <p:spPr>
          <a:xfrm>
            <a:off x="1418665" y="44092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features.csv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2CCE8D-929F-1040-AD81-38D625C6F9E7}"/>
              </a:ext>
            </a:extLst>
          </p:cNvPr>
          <p:cNvSpPr/>
          <p:nvPr/>
        </p:nvSpPr>
        <p:spPr>
          <a:xfrm>
            <a:off x="1054302" y="1601405"/>
            <a:ext cx="14398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SMILES.csv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01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A470-DB8C-804D-8825-E9372908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 scheme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4B6D7-9C6F-264F-B40A-ABFCDFC668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0B0F-195D-3A4A-96CE-C59918E31B0E}"/>
              </a:ext>
            </a:extLst>
          </p:cNvPr>
          <p:cNvSpPr txBox="1"/>
          <p:nvPr/>
        </p:nvSpPr>
        <p:spPr>
          <a:xfrm>
            <a:off x="374651" y="660400"/>
            <a:ext cx="837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Objective</a:t>
            </a:r>
            <a:r>
              <a:rPr lang="en-US" dirty="0"/>
              <a:t>: Given 1000 HBE molecules, find one with maximized </a:t>
            </a:r>
            <a:r>
              <a:rPr lang="en-US" dirty="0" err="1"/>
              <a:t>E</a:t>
            </a:r>
            <a:r>
              <a:rPr lang="en-US" baseline="30000" dirty="0" err="1"/>
              <a:t>ox</a:t>
            </a:r>
            <a:r>
              <a:rPr lang="en-US" dirty="0"/>
              <a:t> within N evaluations </a:t>
            </a:r>
            <a:endParaRPr lang="en-US" u="sng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720C36-DB98-184A-9CA5-AA96C8D8EBF2}"/>
              </a:ext>
            </a:extLst>
          </p:cNvPr>
          <p:cNvSpPr txBox="1"/>
          <p:nvPr/>
        </p:nvSpPr>
        <p:spPr>
          <a:xfrm>
            <a:off x="5588982" y="2569351"/>
            <a:ext cx="222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Bayesian optimization</a:t>
            </a:r>
          </a:p>
          <a:p>
            <a:pPr algn="ctr"/>
            <a:r>
              <a:rPr lang="en-US" sz="1000" i="1" dirty="0" err="1">
                <a:solidFill>
                  <a:schemeClr val="tx1">
                    <a:lumMod val="50000"/>
                  </a:schemeClr>
                </a:solidFill>
              </a:rPr>
              <a:t>boCycles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</a:rPr>
              <a:t>() 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99EF4DD-E79B-B84E-B591-2CA3A0922569}"/>
              </a:ext>
            </a:extLst>
          </p:cNvPr>
          <p:cNvGrpSpPr/>
          <p:nvPr/>
        </p:nvGrpSpPr>
        <p:grpSpPr>
          <a:xfrm>
            <a:off x="3781408" y="1580926"/>
            <a:ext cx="1005479" cy="2058833"/>
            <a:chOff x="3781408" y="1580926"/>
            <a:chExt cx="1005479" cy="2058833"/>
          </a:xfrm>
        </p:grpSpPr>
        <p:sp>
          <p:nvSpPr>
            <p:cNvPr id="7" name="Arc 6">
              <a:extLst>
                <a:ext uri="{FF2B5EF4-FFF2-40B4-BE49-F238E27FC236}">
                  <a16:creationId xmlns:a16="http://schemas.microsoft.com/office/drawing/2014/main" id="{C958A755-F116-0448-96A7-1D8F1235652C}"/>
                </a:ext>
              </a:extLst>
            </p:cNvPr>
            <p:cNvSpPr/>
            <p:nvPr/>
          </p:nvSpPr>
          <p:spPr>
            <a:xfrm rot="18990700">
              <a:off x="3846745" y="1580926"/>
              <a:ext cx="940142" cy="2058833"/>
            </a:xfrm>
            <a:prstGeom prst="arc">
              <a:avLst>
                <a:gd name="adj1" fmla="val 6968664"/>
                <a:gd name="adj2" fmla="val 14611456"/>
              </a:avLst>
            </a:prstGeom>
            <a:ln w="38100">
              <a:solidFill>
                <a:srgbClr val="00B05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358296F-7D74-1C47-8DCF-7D0AACC85FE2}"/>
                </a:ext>
              </a:extLst>
            </p:cNvPr>
            <p:cNvSpPr txBox="1"/>
            <p:nvPr/>
          </p:nvSpPr>
          <p:spPr>
            <a:xfrm rot="2935626">
              <a:off x="3402938" y="2746972"/>
              <a:ext cx="95351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1257296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Remaining HBEs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7BD251-7829-4E4D-ABF5-3135BFC6B5A8}"/>
                </a:ext>
              </a:extLst>
            </p:cNvPr>
            <p:cNvSpPr txBox="1"/>
            <p:nvPr/>
          </p:nvSpPr>
          <p:spPr>
            <a:xfrm rot="2789731">
              <a:off x="3730661" y="2696595"/>
              <a:ext cx="559456" cy="112086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962158"/>
                </a:avLst>
              </a:prstTxWarp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Test data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059AA10-F57C-C54A-A2E6-8EB83E48C8E6}"/>
              </a:ext>
            </a:extLst>
          </p:cNvPr>
          <p:cNvGrpSpPr/>
          <p:nvPr/>
        </p:nvGrpSpPr>
        <p:grpSpPr>
          <a:xfrm>
            <a:off x="5213450" y="1902364"/>
            <a:ext cx="2900717" cy="1850043"/>
            <a:chOff x="5213450" y="1902364"/>
            <a:chExt cx="2900717" cy="18500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E5D607-8AFD-F14A-8789-FA221E075115}"/>
                </a:ext>
              </a:extLst>
            </p:cNvPr>
            <p:cNvSpPr txBox="1"/>
            <p:nvPr/>
          </p:nvSpPr>
          <p:spPr>
            <a:xfrm rot="3391561">
              <a:off x="7504036" y="2357080"/>
              <a:ext cx="1024610" cy="19565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2106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Computed </a:t>
              </a:r>
              <a:r>
                <a:rPr lang="en-US" sz="12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2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EC2D58D-7F58-334B-BD5A-6BE4627F20B2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19202874"/>
                <a:gd name="adj2" fmla="val 1751315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B54BEE5-AE3A-FB4E-821A-33352E9106C5}"/>
              </a:ext>
            </a:extLst>
          </p:cNvPr>
          <p:cNvGrpSpPr/>
          <p:nvPr/>
        </p:nvGrpSpPr>
        <p:grpSpPr>
          <a:xfrm>
            <a:off x="2967033" y="1705894"/>
            <a:ext cx="3420906" cy="990007"/>
            <a:chOff x="2967033" y="1705894"/>
            <a:chExt cx="3420906" cy="99000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5665FA-2DBB-8044-B7AE-AC63E1C24D5A}"/>
                </a:ext>
              </a:extLst>
            </p:cNvPr>
            <p:cNvSpPr txBox="1"/>
            <p:nvPr/>
          </p:nvSpPr>
          <p:spPr>
            <a:xfrm>
              <a:off x="4071112" y="1705894"/>
              <a:ext cx="161788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184009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Initial training data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728EBF-11A7-F14D-91E4-7D47320A8B16}"/>
                </a:ext>
              </a:extLst>
            </p:cNvPr>
            <p:cNvSpPr txBox="1"/>
            <p:nvPr/>
          </p:nvSpPr>
          <p:spPr>
            <a:xfrm>
              <a:off x="4098055" y="1923928"/>
              <a:ext cx="1461444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10 random HBEs</a:t>
              </a: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3EDAFA8A-E393-5542-9C88-7E247600A5F1}"/>
                </a:ext>
              </a:extLst>
            </p:cNvPr>
            <p:cNvSpPr/>
            <p:nvPr/>
          </p:nvSpPr>
          <p:spPr>
            <a:xfrm rot="5400000">
              <a:off x="4223072" y="531034"/>
              <a:ext cx="908828" cy="3420906"/>
            </a:xfrm>
            <a:prstGeom prst="arc">
              <a:avLst>
                <a:gd name="adj1" fmla="val 7682154"/>
                <a:gd name="adj2" fmla="val 15120417"/>
              </a:avLst>
            </a:prstGeom>
            <a:ln w="38100">
              <a:solidFill>
                <a:srgbClr val="00B05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88F15AD-506B-AA4F-82A0-CF377D4E83EE}"/>
              </a:ext>
            </a:extLst>
          </p:cNvPr>
          <p:cNvGrpSpPr/>
          <p:nvPr/>
        </p:nvGrpSpPr>
        <p:grpSpPr>
          <a:xfrm>
            <a:off x="5199113" y="1907661"/>
            <a:ext cx="2908671" cy="1850043"/>
            <a:chOff x="5199113" y="1907661"/>
            <a:chExt cx="2908671" cy="18500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627150-6302-FD43-A9FE-B6476AAB4D31}"/>
                </a:ext>
              </a:extLst>
            </p:cNvPr>
            <p:cNvSpPr txBox="1"/>
            <p:nvPr/>
          </p:nvSpPr>
          <p:spPr>
            <a:xfrm rot="18118914">
              <a:off x="4966448" y="2426013"/>
              <a:ext cx="66190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466626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Next HBE</a:t>
              </a: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CED36772-64A5-3A4A-AA4D-CE10933CA4B5}"/>
                </a:ext>
              </a:extLst>
            </p:cNvPr>
            <p:cNvSpPr/>
            <p:nvPr/>
          </p:nvSpPr>
          <p:spPr>
            <a:xfrm>
              <a:off x="5207856" y="1907661"/>
              <a:ext cx="2899928" cy="1850043"/>
            </a:xfrm>
            <a:prstGeom prst="arc">
              <a:avLst>
                <a:gd name="adj1" fmla="val 9058910"/>
                <a:gd name="adj2" fmla="val 13243524"/>
              </a:avLst>
            </a:prstGeom>
            <a:ln w="38100">
              <a:solidFill>
                <a:srgbClr val="FC0D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9B5BA8-270D-384B-80AC-4E65D9516CA6}"/>
                </a:ext>
              </a:extLst>
            </p:cNvPr>
            <p:cNvSpPr txBox="1"/>
            <p:nvPr/>
          </p:nvSpPr>
          <p:spPr>
            <a:xfrm rot="18082652">
              <a:off x="5191934" y="2513856"/>
              <a:ext cx="630331" cy="19657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1382150"/>
                </a:avLst>
              </a:prstTxWarp>
              <a:spAutoFit/>
            </a:bodyPr>
            <a:lstStyle/>
            <a:p>
              <a:pPr algn="ctr"/>
              <a:r>
                <a:rPr lang="en-US" sz="1200" dirty="0"/>
                <a:t>to test</a:t>
              </a:r>
            </a:p>
          </p:txBody>
        </p:sp>
      </p:grpSp>
      <p:sp>
        <p:nvSpPr>
          <p:cNvPr id="42" name="Arc 41">
            <a:extLst>
              <a:ext uri="{FF2B5EF4-FFF2-40B4-BE49-F238E27FC236}">
                <a16:creationId xmlns:a16="http://schemas.microsoft.com/office/drawing/2014/main" id="{FF742A53-E392-9145-AC02-88A890E03F55}"/>
              </a:ext>
            </a:extLst>
          </p:cNvPr>
          <p:cNvSpPr/>
          <p:nvPr/>
        </p:nvSpPr>
        <p:spPr>
          <a:xfrm flipH="1">
            <a:off x="560259" y="146049"/>
            <a:ext cx="2899928" cy="1850043"/>
          </a:xfrm>
          <a:prstGeom prst="arc">
            <a:avLst>
              <a:gd name="adj1" fmla="val 4660145"/>
              <a:gd name="adj2" fmla="val 6128145"/>
            </a:avLst>
          </a:prstGeom>
          <a:ln w="38100">
            <a:solidFill>
              <a:srgbClr val="00B05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BC2BFEB-0E04-3149-B922-91CD05A1B149}"/>
              </a:ext>
            </a:extLst>
          </p:cNvPr>
          <p:cNvGrpSpPr/>
          <p:nvPr/>
        </p:nvGrpSpPr>
        <p:grpSpPr>
          <a:xfrm>
            <a:off x="336769" y="3024144"/>
            <a:ext cx="3267033" cy="1648709"/>
            <a:chOff x="336769" y="3024144"/>
            <a:chExt cx="3267033" cy="1648709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9F12297-70C9-6F4E-93EB-77D0D9033D8D}"/>
                </a:ext>
              </a:extLst>
            </p:cNvPr>
            <p:cNvSpPr txBox="1"/>
            <p:nvPr/>
          </p:nvSpPr>
          <p:spPr>
            <a:xfrm>
              <a:off x="336769" y="3027614"/>
              <a:ext cx="7825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Iteration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9F1FF63-14C8-764A-841B-A44B7F063A94}"/>
                </a:ext>
              </a:extLst>
            </p:cNvPr>
            <p:cNvSpPr txBox="1"/>
            <p:nvPr/>
          </p:nvSpPr>
          <p:spPr>
            <a:xfrm>
              <a:off x="1207347" y="3027614"/>
              <a:ext cx="11641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Remaining set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954BA3-7C54-1C4E-B766-220359D07C69}"/>
                </a:ext>
              </a:extLst>
            </p:cNvPr>
            <p:cNvSpPr txBox="1"/>
            <p:nvPr/>
          </p:nvSpPr>
          <p:spPr>
            <a:xfrm>
              <a:off x="2526063" y="3024144"/>
              <a:ext cx="980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/>
                <a:t>Training set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39CEE1F-94F0-2546-9EAA-6E47C241D094}"/>
                </a:ext>
              </a:extLst>
            </p:cNvPr>
            <p:cNvCxnSpPr>
              <a:stCxn id="44" idx="3"/>
            </p:cNvCxnSpPr>
            <p:nvPr/>
          </p:nvCxnSpPr>
          <p:spPr>
            <a:xfrm>
              <a:off x="1119356" y="3166114"/>
              <a:ext cx="0" cy="1506739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EBA0872-0E5D-3F4C-BF6B-47E5FDE039FA}"/>
                </a:ext>
              </a:extLst>
            </p:cNvPr>
            <p:cNvCxnSpPr/>
            <p:nvPr/>
          </p:nvCxnSpPr>
          <p:spPr>
            <a:xfrm>
              <a:off x="2421480" y="3166114"/>
              <a:ext cx="0" cy="1506739"/>
            </a:xfrm>
            <a:prstGeom prst="lin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68C7BA0-F811-4448-B74A-DD54BC5D26AD}"/>
                </a:ext>
              </a:extLst>
            </p:cNvPr>
            <p:cNvSpPr txBox="1"/>
            <p:nvPr/>
          </p:nvSpPr>
          <p:spPr>
            <a:xfrm>
              <a:off x="525847" y="3271986"/>
              <a:ext cx="3077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	990	         10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FBE61FF-8930-CF4A-87B3-DF3E7214A3FA}"/>
              </a:ext>
            </a:extLst>
          </p:cNvPr>
          <p:cNvSpPr txBox="1"/>
          <p:nvPr/>
        </p:nvSpPr>
        <p:spPr>
          <a:xfrm>
            <a:off x="521600" y="3554575"/>
            <a:ext cx="3077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	989	         11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4920EE-4771-4842-8899-E79542703309}"/>
              </a:ext>
            </a:extLst>
          </p:cNvPr>
          <p:cNvSpPr txBox="1"/>
          <p:nvPr/>
        </p:nvSpPr>
        <p:spPr>
          <a:xfrm>
            <a:off x="525847" y="3805276"/>
            <a:ext cx="3077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	988	         12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8D96D47-092E-5E40-BD3A-8F5793CA1D89}"/>
              </a:ext>
            </a:extLst>
          </p:cNvPr>
          <p:cNvGrpSpPr/>
          <p:nvPr/>
        </p:nvGrpSpPr>
        <p:grpSpPr>
          <a:xfrm>
            <a:off x="521599" y="4065249"/>
            <a:ext cx="3077955" cy="681988"/>
            <a:chOff x="521599" y="4065249"/>
            <a:chExt cx="3077955" cy="68198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FEE0429-98FC-0A4C-9CD4-6A8934C88274}"/>
                </a:ext>
              </a:extLst>
            </p:cNvPr>
            <p:cNvSpPr txBox="1"/>
            <p:nvPr/>
          </p:nvSpPr>
          <p:spPr>
            <a:xfrm>
              <a:off x="521599" y="4470238"/>
              <a:ext cx="3077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N	990-N	         10+N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E9E0A5-1D40-DF4D-80EA-19A0F7AAF006}"/>
                </a:ext>
              </a:extLst>
            </p:cNvPr>
            <p:cNvSpPr txBox="1"/>
            <p:nvPr/>
          </p:nvSpPr>
          <p:spPr>
            <a:xfrm rot="5400000">
              <a:off x="533366" y="4090668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E62ABAB-39F9-8B47-8967-0CC498020724}"/>
                </a:ext>
              </a:extLst>
            </p:cNvPr>
            <p:cNvSpPr txBox="1"/>
            <p:nvPr/>
          </p:nvSpPr>
          <p:spPr>
            <a:xfrm rot="5400000">
              <a:off x="1513697" y="4090668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BB010AF-5539-7244-860E-2FC84D0D0930}"/>
                </a:ext>
              </a:extLst>
            </p:cNvPr>
            <p:cNvSpPr txBox="1"/>
            <p:nvPr/>
          </p:nvSpPr>
          <p:spPr>
            <a:xfrm rot="5400000">
              <a:off x="2778971" y="4092014"/>
              <a:ext cx="3893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</a:schemeClr>
                  </a:solidFill>
                </a:rPr>
                <a:t>…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A0E29EA-B9BF-B848-865B-556DC19ACDA7}"/>
              </a:ext>
            </a:extLst>
          </p:cNvPr>
          <p:cNvGrpSpPr/>
          <p:nvPr/>
        </p:nvGrpSpPr>
        <p:grpSpPr>
          <a:xfrm>
            <a:off x="457201" y="1385520"/>
            <a:ext cx="1312864" cy="784804"/>
            <a:chOff x="457201" y="1385520"/>
            <a:chExt cx="1312864" cy="78480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6FBF40-E779-7349-9011-F7B7E2B224C0}"/>
                </a:ext>
              </a:extLst>
            </p:cNvPr>
            <p:cNvSpPr txBox="1"/>
            <p:nvPr/>
          </p:nvSpPr>
          <p:spPr>
            <a:xfrm>
              <a:off x="457204" y="1924103"/>
              <a:ext cx="13020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SMILES strings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4EC208-B63A-D543-B316-89C8CB3E7B4D}"/>
                </a:ext>
              </a:extLst>
            </p:cNvPr>
            <p:cNvSpPr/>
            <p:nvPr/>
          </p:nvSpPr>
          <p:spPr>
            <a:xfrm>
              <a:off x="457206" y="1693297"/>
              <a:ext cx="1302057" cy="4589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6A9022-816F-1946-A8A2-5039CEE5CD4C}"/>
                </a:ext>
              </a:extLst>
            </p:cNvPr>
            <p:cNvSpPr/>
            <p:nvPr/>
          </p:nvSpPr>
          <p:spPr>
            <a:xfrm>
              <a:off x="457201" y="1696277"/>
              <a:ext cx="1302061" cy="21156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HBE Library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79B823-8BD4-1E47-97A7-5E8042122A2E}"/>
                </a:ext>
              </a:extLst>
            </p:cNvPr>
            <p:cNvSpPr/>
            <p:nvPr/>
          </p:nvSpPr>
          <p:spPr>
            <a:xfrm>
              <a:off x="488945" y="1385520"/>
              <a:ext cx="12811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SMILES.csv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4C9EFD9-1213-6846-83D0-B76CC928863A}"/>
              </a:ext>
            </a:extLst>
          </p:cNvPr>
          <p:cNvGrpSpPr/>
          <p:nvPr/>
        </p:nvGrpSpPr>
        <p:grpSpPr>
          <a:xfrm>
            <a:off x="2208711" y="1268580"/>
            <a:ext cx="1876306" cy="974142"/>
            <a:chOff x="2208711" y="1268580"/>
            <a:chExt cx="1876306" cy="97414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99FA34-AEDB-EE45-9007-37469C92FD77}"/>
                </a:ext>
              </a:extLst>
            </p:cNvPr>
            <p:cNvSpPr txBox="1"/>
            <p:nvPr/>
          </p:nvSpPr>
          <p:spPr>
            <a:xfrm>
              <a:off x="2208711" y="1824178"/>
              <a:ext cx="18763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MW,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logP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, TPSA…</a:t>
              </a:r>
            </a:p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Principle Component Analysis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E99CE-85EB-6249-AFFB-788629B294B6}"/>
                </a:ext>
              </a:extLst>
            </p:cNvPr>
            <p:cNvSpPr/>
            <p:nvPr/>
          </p:nvSpPr>
          <p:spPr>
            <a:xfrm>
              <a:off x="2235188" y="1606669"/>
              <a:ext cx="1822745" cy="1936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Features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16E90F-8B91-C244-B12F-ACE56F93D303}"/>
                </a:ext>
              </a:extLst>
            </p:cNvPr>
            <p:cNvSpPr/>
            <p:nvPr/>
          </p:nvSpPr>
          <p:spPr>
            <a:xfrm>
              <a:off x="2233550" y="1605683"/>
              <a:ext cx="1818789" cy="6370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5EB873-4FFB-0B4D-83DC-641F29C7F240}"/>
                </a:ext>
              </a:extLst>
            </p:cNvPr>
            <p:cNvSpPr/>
            <p:nvPr/>
          </p:nvSpPr>
          <p:spPr>
            <a:xfrm>
              <a:off x="2526063" y="1268580"/>
              <a:ext cx="126829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features.csv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B16398B-49A4-634E-9FBD-FD52FB1E8D0B}"/>
              </a:ext>
            </a:extLst>
          </p:cNvPr>
          <p:cNvGrpSpPr/>
          <p:nvPr/>
        </p:nvGrpSpPr>
        <p:grpSpPr>
          <a:xfrm>
            <a:off x="5799251" y="1347043"/>
            <a:ext cx="1717137" cy="968691"/>
            <a:chOff x="5799251" y="1347043"/>
            <a:chExt cx="1717137" cy="96869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A16170-4170-FE4C-AAF4-646F63777C68}"/>
                </a:ext>
              </a:extLst>
            </p:cNvPr>
            <p:cNvSpPr txBox="1"/>
            <p:nvPr/>
          </p:nvSpPr>
          <p:spPr>
            <a:xfrm>
              <a:off x="6097470" y="1915624"/>
              <a:ext cx="12868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DFT calculations</a:t>
              </a:r>
            </a:p>
            <a:p>
              <a:pPr algn="ctr"/>
              <a:endParaRPr lang="en-US" sz="1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266FD3-C777-5545-B284-9F66BB7F090E}"/>
                </a:ext>
              </a:extLst>
            </p:cNvPr>
            <p:cNvSpPr/>
            <p:nvPr/>
          </p:nvSpPr>
          <p:spPr>
            <a:xfrm>
              <a:off x="5868235" y="1703384"/>
              <a:ext cx="1628203" cy="195652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E</a:t>
              </a:r>
              <a:r>
                <a:rPr lang="en-US" sz="1000" b="1" baseline="30000" dirty="0" err="1"/>
                <a:t>ox</a:t>
              </a:r>
              <a:r>
                <a:rPr lang="en-US" sz="1000" b="1" dirty="0"/>
                <a:t> Evaluation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14645A-BF3E-2946-A797-89ED796EDF26}"/>
                </a:ext>
              </a:extLst>
            </p:cNvPr>
            <p:cNvSpPr/>
            <p:nvPr/>
          </p:nvSpPr>
          <p:spPr>
            <a:xfrm>
              <a:off x="5868234" y="1701329"/>
              <a:ext cx="1628198" cy="450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41BB4FE-3D76-7B44-BD86-3C0F9D18D102}"/>
                </a:ext>
              </a:extLst>
            </p:cNvPr>
            <p:cNvSpPr/>
            <p:nvPr/>
          </p:nvSpPr>
          <p:spPr>
            <a:xfrm>
              <a:off x="5799251" y="1347043"/>
              <a:ext cx="171713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computedEox.csv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C0C2BAA-9CA9-5A4D-B25B-17C6C1D68FFF}"/>
              </a:ext>
            </a:extLst>
          </p:cNvPr>
          <p:cNvGrpSpPr/>
          <p:nvPr/>
        </p:nvGrpSpPr>
        <p:grpSpPr>
          <a:xfrm>
            <a:off x="6986756" y="3495875"/>
            <a:ext cx="2005639" cy="764702"/>
            <a:chOff x="6986756" y="3495875"/>
            <a:chExt cx="2005639" cy="76470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9AC06E-0088-EF41-96E7-E81C6F5C7619}"/>
                </a:ext>
              </a:extLst>
            </p:cNvPr>
            <p:cNvSpPr txBox="1"/>
            <p:nvPr/>
          </p:nvSpPr>
          <p:spPr>
            <a:xfrm>
              <a:off x="6986756" y="3693780"/>
              <a:ext cx="20056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Gaussian Process Regression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9A88D19-304C-C440-B3E6-E0C24B89B45A}"/>
                </a:ext>
              </a:extLst>
            </p:cNvPr>
            <p:cNvSpPr/>
            <p:nvPr/>
          </p:nvSpPr>
          <p:spPr>
            <a:xfrm>
              <a:off x="7045164" y="3497735"/>
              <a:ext cx="1888824" cy="175850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Surrogate Model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7E2CC59-68CC-F54C-AEB4-8376BF7EC803}"/>
                </a:ext>
              </a:extLst>
            </p:cNvPr>
            <p:cNvSpPr/>
            <p:nvPr/>
          </p:nvSpPr>
          <p:spPr>
            <a:xfrm>
              <a:off x="7046803" y="3495875"/>
              <a:ext cx="1888824" cy="4348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F8429FE-3694-DD42-8ACB-03AF897C294E}"/>
                </a:ext>
              </a:extLst>
            </p:cNvPr>
            <p:cNvSpPr/>
            <p:nvPr/>
          </p:nvSpPr>
          <p:spPr>
            <a:xfrm>
              <a:off x="7663168" y="4014356"/>
              <a:ext cx="100860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gpregression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BEB1F47-4174-9546-8F73-9D5F64BD6A34}"/>
              </a:ext>
            </a:extLst>
          </p:cNvPr>
          <p:cNvGrpSpPr/>
          <p:nvPr/>
        </p:nvGrpSpPr>
        <p:grpSpPr>
          <a:xfrm>
            <a:off x="5213450" y="1902364"/>
            <a:ext cx="2899928" cy="2369316"/>
            <a:chOff x="5213450" y="1902364"/>
            <a:chExt cx="2899928" cy="23693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037B87-F606-5E45-9827-2E5AA4D15274}"/>
                </a:ext>
              </a:extLst>
            </p:cNvPr>
            <p:cNvSpPr txBox="1"/>
            <p:nvPr/>
          </p:nvSpPr>
          <p:spPr>
            <a:xfrm>
              <a:off x="6353808" y="3539025"/>
              <a:ext cx="75854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Predicted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926B30-D5F3-5A41-8253-7B02CB018DE4}"/>
                </a:ext>
              </a:extLst>
            </p:cNvPr>
            <p:cNvSpPr txBox="1"/>
            <p:nvPr/>
          </p:nvSpPr>
          <p:spPr>
            <a:xfrm>
              <a:off x="6458615" y="3756917"/>
              <a:ext cx="4026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μ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, </a:t>
              </a:r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Σ</a:t>
              </a:r>
              <a:endParaRPr lang="en-US" sz="1000" i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4E371F6C-110D-4B46-9858-936349844299}"/>
                </a:ext>
              </a:extLst>
            </p:cNvPr>
            <p:cNvSpPr/>
            <p:nvPr/>
          </p:nvSpPr>
          <p:spPr>
            <a:xfrm>
              <a:off x="5213450" y="1902364"/>
              <a:ext cx="2899928" cy="1850043"/>
            </a:xfrm>
            <a:prstGeom prst="arc">
              <a:avLst>
                <a:gd name="adj1" fmla="val 4302008"/>
                <a:gd name="adj2" fmla="val 6794702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5F1CB05-6A6D-9941-A4B8-89D70C4C6B78}"/>
                </a:ext>
              </a:extLst>
            </p:cNvPr>
            <p:cNvSpPr/>
            <p:nvPr/>
          </p:nvSpPr>
          <p:spPr>
            <a:xfrm>
              <a:off x="6293503" y="4025459"/>
              <a:ext cx="89479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gprediction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B91C644-EAD7-7443-8E4B-EF424C91E140}"/>
              </a:ext>
            </a:extLst>
          </p:cNvPr>
          <p:cNvGrpSpPr/>
          <p:nvPr/>
        </p:nvGrpSpPr>
        <p:grpSpPr>
          <a:xfrm>
            <a:off x="4637749" y="3499427"/>
            <a:ext cx="1575930" cy="772253"/>
            <a:chOff x="4637749" y="3499427"/>
            <a:chExt cx="1575930" cy="7722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637F0F-79A2-4A43-B468-3482CC7F7DA1}"/>
                </a:ext>
              </a:extLst>
            </p:cNvPr>
            <p:cNvSpPr txBox="1"/>
            <p:nvPr/>
          </p:nvSpPr>
          <p:spPr>
            <a:xfrm>
              <a:off x="4637749" y="3693780"/>
              <a:ext cx="15759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Expected-improvement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CF173B-7223-A144-B8A4-EBBF985EFB99}"/>
                </a:ext>
              </a:extLst>
            </p:cNvPr>
            <p:cNvSpPr/>
            <p:nvPr/>
          </p:nvSpPr>
          <p:spPr>
            <a:xfrm>
              <a:off x="4680494" y="3499427"/>
              <a:ext cx="1518171" cy="172386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Acquisition Function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2DE28C-11E5-AA4D-846E-364E67A74D47}"/>
                </a:ext>
              </a:extLst>
            </p:cNvPr>
            <p:cNvSpPr/>
            <p:nvPr/>
          </p:nvSpPr>
          <p:spPr>
            <a:xfrm>
              <a:off x="4679244" y="3499427"/>
              <a:ext cx="1519949" cy="4302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296B44F-1368-EC4D-83DF-A023ACF82631}"/>
                </a:ext>
              </a:extLst>
            </p:cNvPr>
            <p:cNvSpPr/>
            <p:nvPr/>
          </p:nvSpPr>
          <p:spPr>
            <a:xfrm>
              <a:off x="4652196" y="4025459"/>
              <a:ext cx="153279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1" dirty="0" err="1">
                  <a:solidFill>
                    <a:schemeClr val="tx1">
                      <a:lumMod val="50000"/>
                    </a:schemeClr>
                  </a:solidFill>
                </a:rPr>
                <a:t>expectedImprovement</a:t>
              </a:r>
              <a:r>
                <a:rPr lang="en-US" sz="1000" i="1" dirty="0">
                  <a:solidFill>
                    <a:schemeClr val="tx1">
                      <a:lumMod val="50000"/>
                    </a:schemeClr>
                  </a:solidFill>
                </a:rPr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2" grpId="0" animBg="1"/>
      <p:bldP spid="51" grpId="0"/>
      <p:bldP spid="5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1531</TotalTime>
  <Words>681</Words>
  <Application>Microsoft Macintosh PowerPoint</Application>
  <PresentationFormat>On-screen Show (16:9)</PresentationFormat>
  <Paragraphs>157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presentation_16x9</vt:lpstr>
      <vt:lpstr>Case study:  Active Learning via Bayesian Optimization for Discovery of Energy Storage Materials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The Challenges</vt:lpstr>
      <vt:lpstr>The Opportunities</vt:lpstr>
      <vt:lpstr>Problem definition for Machine Learning model</vt:lpstr>
      <vt:lpstr>Bayesian optimization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36</cp:revision>
  <cp:lastPrinted>2015-09-08T15:35:42Z</cp:lastPrinted>
  <dcterms:created xsi:type="dcterms:W3CDTF">2021-05-10T20:21:50Z</dcterms:created>
  <dcterms:modified xsi:type="dcterms:W3CDTF">2021-05-11T21:56:01Z</dcterms:modified>
</cp:coreProperties>
</file>

<file path=docProps/thumbnail.jpeg>
</file>